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8" r:id="rId2"/>
    <p:sldId id="274" r:id="rId3"/>
    <p:sldId id="279" r:id="rId4"/>
    <p:sldId id="280" r:id="rId5"/>
    <p:sldId id="284" r:id="rId6"/>
    <p:sldId id="281" r:id="rId7"/>
    <p:sldId id="285" r:id="rId8"/>
    <p:sldId id="286" r:id="rId9"/>
    <p:sldId id="287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3D3C"/>
    <a:srgbClr val="D44500"/>
    <a:srgbClr val="6F777D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6171" autoAdjust="0"/>
  </p:normalViewPr>
  <p:slideViewPr>
    <p:cSldViewPr snapToGrid="0" snapToObjects="1" showGuides="1">
      <p:cViewPr varScale="1">
        <p:scale>
          <a:sx n="92" d="100"/>
          <a:sy n="92" d="100"/>
        </p:scale>
        <p:origin x="96" y="5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4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8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2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0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1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5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571500" indent="-571500">
              <a:spcAft>
                <a:spcPts val="600"/>
              </a:spcAft>
              <a:buSzPct val="80000"/>
              <a:buFont typeface="Arial" charset="0"/>
              <a:buChar char="•"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buSzPct val="80000"/>
              <a:defRPr sz="3200" baseline="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buSzPct val="80000"/>
              <a:defRPr sz="24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9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 dirty="0"/>
              <a:t>Click to add text 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3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pic>
        <p:nvPicPr>
          <p:cNvPr id="9" name="Syracuse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7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457200" y="2362200"/>
            <a:ext cx="5413664" cy="2444750"/>
          </a:xfrm>
        </p:spPr>
        <p:txBody>
          <a:bodyPr/>
          <a:lstStyle/>
          <a:p>
            <a:r>
              <a:rPr lang="pt-BR" dirty="0"/>
              <a:t>CPU Temperature as a Device Biometric</a:t>
            </a:r>
            <a:endParaRPr lang="en-US" dirty="0"/>
          </a:p>
        </p:txBody>
      </p:sp>
      <p:pic>
        <p:nvPicPr>
          <p:cNvPr id="8" name="Picture" descr="Aerial photo of the Quad during summer at Syracuse University.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Evan Smith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9/15/2021</a:t>
            </a:r>
          </a:p>
        </p:txBody>
      </p:sp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Improving CPU soak program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Task-based architecture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Variable load parameter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Exploring additional biometrics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Processing 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Network card speed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Mimicking Viola-Jones pattern for higher granularity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2736846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886926"/>
            <a:ext cx="10438818" cy="4472299"/>
          </a:xfrm>
        </p:spPr>
        <p:txBody>
          <a:bodyPr/>
          <a:lstStyle/>
          <a:p>
            <a:pPr lvl="1"/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Goal: Use CPU temperature to classify devices</a:t>
            </a:r>
          </a:p>
          <a:p>
            <a:pPr lvl="1"/>
            <a:r>
              <a:rPr lang="en-US" i="1" dirty="0"/>
              <a:t>MVP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Classify by device chipset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Authentication possible</a:t>
            </a:r>
          </a:p>
          <a:p>
            <a:pPr lvl="1"/>
            <a:r>
              <a:rPr lang="en-US" i="1" dirty="0"/>
              <a:t>Stretch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Classify by device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Identification possible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Tasks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Gather data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Develop classifier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Assess viability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0142783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Some potential use cases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IoT verification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Dual-factor authentication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Current identifiers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IP Address – trivial to spoof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MAC Address – “</a:t>
            </a:r>
            <a:r>
              <a:rPr lang="en-US" dirty="0" err="1"/>
              <a:t>snoofable</a:t>
            </a:r>
            <a:r>
              <a:rPr lang="en-US" dirty="0"/>
              <a:t>”,  drivers available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IMEI – possible to alter via flashing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861667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- Devices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Arduino Every (ATMega4809)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Arduino Uno (ATMega328P)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1026" name="Picture 2" descr="1050-ABX00028-ND">
            <a:extLst>
              <a:ext uri="{FF2B5EF4-FFF2-40B4-BE49-F238E27FC236}">
                <a16:creationId xmlns:a16="http://schemas.microsoft.com/office/drawing/2014/main" id="{DF9AAA18-77BE-4B15-B60D-A40213592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30990" r="12530" b="28680"/>
          <a:stretch/>
        </p:blipFill>
        <p:spPr bwMode="auto">
          <a:xfrm>
            <a:off x="7597853" y="1199996"/>
            <a:ext cx="3480954" cy="183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40FF0B-AEA1-4AF5-8FF5-971FA0032E1E}"/>
              </a:ext>
            </a:extLst>
          </p:cNvPr>
          <p:cNvSpPr txBox="1"/>
          <p:nvPr/>
        </p:nvSpPr>
        <p:spPr>
          <a:xfrm>
            <a:off x="6915231" y="3052683"/>
            <a:ext cx="4846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https://www.digikey.com/en/products/detail/arduino---bcmi-us-llc/ABX00028/10239971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D7E59-E4D5-4DC5-BAEF-A26FF32EE7F0}"/>
              </a:ext>
            </a:extLst>
          </p:cNvPr>
          <p:cNvSpPr txBox="1"/>
          <p:nvPr/>
        </p:nvSpPr>
        <p:spPr>
          <a:xfrm>
            <a:off x="7452731" y="5885703"/>
            <a:ext cx="3430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https://www.robotshop.com/en/arduino-uno-rev3-smd.html?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94C5DFE-70E0-4D2C-8303-764D190D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889" r="94741">
                        <a14:foregroundMark x1="6889" y1="33333" x2="7630" y2="40148"/>
                        <a14:foregroundMark x1="33556" y1="71037" x2="37037" y2="70444"/>
                        <a14:foregroundMark x1="90370" y1="23630" x2="91259" y2="33037"/>
                        <a14:foregroundMark x1="94148" y1="42296" x2="94741" y2="44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077" y="3234826"/>
            <a:ext cx="3154057" cy="3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316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Process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Wrote C++ CPU soaking program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Recorded 30 time series per device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100 data points/series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Compiled labelled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Normalized on initial 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Imported data to Jupyter Notebook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430654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SVD Viability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Singular Value Decomposition (SVD)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Extracts patterns from data and its relative importance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3D21992-4DE6-447F-9CE7-A97ED371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3731"/>
            <a:ext cx="5267758" cy="36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F039D30-57B7-4C1E-A826-1B97E72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6113"/>
            <a:ext cx="5269508" cy="385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992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an Effective Classifier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Graph “fingerprints” of training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Inner product of training data and the first singular value vectors 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781A43-A595-4292-ADF9-F863D3CF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3" y="2215227"/>
            <a:ext cx="4875967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29C5C5-F597-4C9A-A24C-65420ACFC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792" y="2249645"/>
            <a:ext cx="5429168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87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The Classifier’s Success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Model training fingerprints as a gaussian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Calculate each test fingerprint’s most likely device distribution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Overall accuracy: 85%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09B01E-BBCA-4698-A422-69749ACD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59" y="2213263"/>
            <a:ext cx="4815860" cy="388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EF32BD-E4A9-4DB2-A765-865CAB3DA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815"/>
              </p:ext>
            </p:extLst>
          </p:nvPr>
        </p:nvGraphicFramePr>
        <p:xfrm>
          <a:off x="626917" y="2709914"/>
          <a:ext cx="4714009" cy="296238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508483">
                  <a:extLst>
                    <a:ext uri="{9D8B030D-6E8A-4147-A177-3AD203B41FA5}">
                      <a16:colId xmlns:a16="http://schemas.microsoft.com/office/drawing/2014/main" val="2659383408"/>
                    </a:ext>
                  </a:extLst>
                </a:gridCol>
                <a:gridCol w="1602763">
                  <a:extLst>
                    <a:ext uri="{9D8B030D-6E8A-4147-A177-3AD203B41FA5}">
                      <a16:colId xmlns:a16="http://schemas.microsoft.com/office/drawing/2014/main" val="3308234318"/>
                    </a:ext>
                  </a:extLst>
                </a:gridCol>
                <a:gridCol w="1602763">
                  <a:extLst>
                    <a:ext uri="{9D8B030D-6E8A-4147-A177-3AD203B41FA5}">
                      <a16:colId xmlns:a16="http://schemas.microsoft.com/office/drawing/2014/main" val="3245275357"/>
                    </a:ext>
                  </a:extLst>
                </a:gridCol>
              </a:tblGrid>
              <a:tr h="3066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Device</a:t>
                      </a:r>
                      <a:r>
                        <a:rPr lang="en-US" sz="1600" dirty="0">
                          <a:effectLst/>
                        </a:rPr>
                        <a:t> ID</a:t>
                      </a:r>
                      <a:endParaRPr lang="en-US" sz="15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3961" marR="183961" marT="91981" marB="91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Classification Accuracy</a:t>
                      </a:r>
                      <a:endParaRPr lang="en-US" sz="15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83961" marR="183961" marT="91981" marB="919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848217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Singular Values</a:t>
                      </a:r>
                      <a:endParaRPr lang="en-US" sz="15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 Singular Values</a:t>
                      </a:r>
                      <a:endParaRPr lang="en-US" sz="15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03720"/>
                  </a:ext>
                </a:extLst>
              </a:tr>
              <a:tr h="408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431573"/>
                  </a:ext>
                </a:extLst>
              </a:tr>
              <a:tr h="408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44539"/>
                  </a:ext>
                </a:extLst>
              </a:tr>
              <a:tr h="408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292543"/>
                  </a:ext>
                </a:extLst>
              </a:tr>
              <a:tr h="408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01088"/>
                  </a:ext>
                </a:extLst>
              </a:tr>
              <a:tr h="40880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Overall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85%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137971" marR="137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70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8578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Device Biometrics Are Viable!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High accuracy of classifier promising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Especially given data collection issues with hardware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Multithreading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Device application and form factor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Both authentication and identification possible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Can achieve higher TP or lower FN depending on use case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09015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racuse_contemporary_widescreen_system_template" id="{32E50219-E317-064B-8D7F-6C31AF48A224}" vid="{AFFC8BA4-B10D-8F4B-B96C-D66097F71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syracuse_contemporary_widescreen_system_template</Template>
  <TotalTime>826</TotalTime>
  <Words>401</Words>
  <Application>Microsoft Office PowerPoint</Application>
  <PresentationFormat>Widescreen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Georgia</vt:lpstr>
      <vt:lpstr>Times New Roman</vt:lpstr>
      <vt:lpstr>Trebuchet MS</vt:lpstr>
      <vt:lpstr>Office Theme</vt:lpstr>
      <vt:lpstr>CPU Temperature as a Device Biometric</vt:lpstr>
      <vt:lpstr>Overview</vt:lpstr>
      <vt:lpstr>Background</vt:lpstr>
      <vt:lpstr>Experiment Design - Devices</vt:lpstr>
      <vt:lpstr>Data Gathering Process</vt:lpstr>
      <vt:lpstr>Proving SVD Viability</vt:lpstr>
      <vt:lpstr>Generating an Effective Classifier</vt:lpstr>
      <vt:lpstr>Quantifying The Classifier’s Success</vt:lpstr>
      <vt:lpstr>Conclusion – Device Biometrics Are Viable!</vt:lpstr>
      <vt:lpstr>Future Work</vt:lpstr>
    </vt:vector>
  </TitlesOfParts>
  <Company>Raytheon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Greg Wagner</dc:creator>
  <cp:lastModifiedBy>Evan Smith</cp:lastModifiedBy>
  <cp:revision>35</cp:revision>
  <dcterms:created xsi:type="dcterms:W3CDTF">2019-09-03T02:01:51Z</dcterms:created>
  <dcterms:modified xsi:type="dcterms:W3CDTF">2021-09-15T23:27:36Z</dcterms:modified>
</cp:coreProperties>
</file>